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256" r:id="rId2"/>
    <p:sldId id="258" r:id="rId3"/>
    <p:sldId id="311" r:id="rId4"/>
    <p:sldId id="262" r:id="rId5"/>
    <p:sldId id="315" r:id="rId6"/>
    <p:sldId id="312" r:id="rId7"/>
    <p:sldId id="316" r:id="rId8"/>
    <p:sldId id="317" r:id="rId9"/>
    <p:sldId id="289" r:id="rId10"/>
    <p:sldId id="318" r:id="rId11"/>
  </p:sldIdLst>
  <p:sldSz cx="9144000" cy="5143500" type="screen16x9"/>
  <p:notesSz cx="6858000" cy="9144000"/>
  <p:embeddedFontLst>
    <p:embeddedFont>
      <p:font typeface="Anaheim" panose="020B0604020202020204" charset="0"/>
      <p:regular r:id="rId13"/>
    </p:embeddedFont>
    <p:embeddedFont>
      <p:font typeface="Archivo Narrow" panose="020B0604020202020204" charset="0"/>
      <p:regular r:id="rId14"/>
      <p:bold r:id="rId15"/>
      <p:italic r:id="rId16"/>
      <p:boldItalic r:id="rId17"/>
    </p:embeddedFont>
    <p:embeddedFont>
      <p:font typeface="Barlow" panose="00000500000000000000" pitchFamily="2" charset="0"/>
      <p:regular r:id="rId18"/>
      <p:bold r:id="rId19"/>
      <p:italic r:id="rId20"/>
      <p:boldItalic r:id="rId21"/>
    </p:embeddedFont>
    <p:embeddedFont>
      <p:font typeface="DM Sans" pitchFamily="2" charset="0"/>
      <p:regular r:id="rId22"/>
      <p:bold r:id="rId23"/>
      <p:italic r:id="rId24"/>
      <p:boldItalic r:id="rId25"/>
    </p:embeddedFont>
    <p:embeddedFont>
      <p:font typeface="Nunito Light" pitchFamily="2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3F551A-47B4-4579-BAEA-DFD3B233321E}">
  <a:tblStyle styleId="{F73F551A-47B4-4579-BAEA-DFD3B23332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568FA58-2C6F-404E-945D-918328052AA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455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358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7849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283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673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9331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e71a4a866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e71a4a866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79688" y="786450"/>
            <a:ext cx="6984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79712" y="2589603"/>
            <a:ext cx="6984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09396" y="-67899"/>
            <a:ext cx="9762808" cy="2072599"/>
            <a:chOff x="-309396" y="-67899"/>
            <a:chExt cx="9762808" cy="2072599"/>
          </a:xfrm>
        </p:grpSpPr>
        <p:pic>
          <p:nvPicPr>
            <p:cNvPr id="12" name="Google Shape;12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309396" y="108370"/>
              <a:ext cx="1022625" cy="1436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61661" y="-67899"/>
              <a:ext cx="2020675" cy="40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939750" y="491037"/>
              <a:ext cx="2004699" cy="1022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30"/>
          <p:cNvGrpSpPr/>
          <p:nvPr/>
        </p:nvGrpSpPr>
        <p:grpSpPr>
          <a:xfrm>
            <a:off x="-902370" y="-18988"/>
            <a:ext cx="10046378" cy="5237383"/>
            <a:chOff x="-902370" y="-18988"/>
            <a:chExt cx="10046378" cy="5237383"/>
          </a:xfrm>
        </p:grpSpPr>
        <p:pic>
          <p:nvPicPr>
            <p:cNvPr id="210" name="Google Shape;210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02370" y="-18988"/>
              <a:ext cx="1953402" cy="1952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638" y="2937421"/>
              <a:ext cx="1955822" cy="19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" y="3227075"/>
              <a:ext cx="9144003" cy="1991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8532" y="1368129"/>
              <a:ext cx="1041276" cy="1041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603441" y="912571"/>
              <a:ext cx="337058" cy="1952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93183" y="3759508"/>
              <a:ext cx="1153357" cy="115336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31"/>
          <p:cNvGrpSpPr/>
          <p:nvPr/>
        </p:nvGrpSpPr>
        <p:grpSpPr>
          <a:xfrm>
            <a:off x="-3" y="-19002"/>
            <a:ext cx="9186753" cy="5165071"/>
            <a:chOff x="-3" y="-19002"/>
            <a:chExt cx="9186753" cy="5165071"/>
          </a:xfrm>
        </p:grpSpPr>
        <p:pic>
          <p:nvPicPr>
            <p:cNvPr id="218" name="Google Shape;218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990635" y="3526301"/>
              <a:ext cx="1153357" cy="1619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3176" y="-19002"/>
              <a:ext cx="1353574" cy="1952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" y="-19002"/>
              <a:ext cx="1153357" cy="1619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6796" y="4672312"/>
              <a:ext cx="1956007" cy="238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0515" y="4105552"/>
              <a:ext cx="1956007" cy="238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56053" y="400474"/>
              <a:ext cx="2013575" cy="780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5400000">
              <a:off x="5951192" y="3965446"/>
              <a:ext cx="61396" cy="19523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720000" y="1131450"/>
            <a:ext cx="36798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720000" y="1885638"/>
            <a:ext cx="3679800" cy="21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9004" y="223425"/>
            <a:ext cx="408425" cy="1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768500" y="720250"/>
            <a:ext cx="5607000" cy="16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3511210" y="230448"/>
            <a:ext cx="2121574" cy="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1109749" y="1530275"/>
            <a:ext cx="3422400" cy="10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1109750" y="2652101"/>
            <a:ext cx="3422400" cy="10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01" y="106600"/>
            <a:ext cx="606386" cy="156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784375" y="445025"/>
            <a:ext cx="46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577199" y="1578227"/>
            <a:ext cx="38535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"/>
          </p:nvPr>
        </p:nvSpPr>
        <p:spPr>
          <a:xfrm>
            <a:off x="4577199" y="2426822"/>
            <a:ext cx="38535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4577199" y="3275417"/>
            <a:ext cx="38535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"/>
          </p:nvPr>
        </p:nvSpPr>
        <p:spPr>
          <a:xfrm>
            <a:off x="4577199" y="4124012"/>
            <a:ext cx="38535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5" hasCustomPrompt="1"/>
          </p:nvPr>
        </p:nvSpPr>
        <p:spPr>
          <a:xfrm>
            <a:off x="3784375" y="1246280"/>
            <a:ext cx="734700" cy="7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6" hasCustomPrompt="1"/>
          </p:nvPr>
        </p:nvSpPr>
        <p:spPr>
          <a:xfrm>
            <a:off x="3784375" y="2943342"/>
            <a:ext cx="734700" cy="7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7" hasCustomPrompt="1"/>
          </p:nvPr>
        </p:nvSpPr>
        <p:spPr>
          <a:xfrm>
            <a:off x="3784375" y="2094811"/>
            <a:ext cx="734700" cy="7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8" hasCustomPrompt="1"/>
          </p:nvPr>
        </p:nvSpPr>
        <p:spPr>
          <a:xfrm>
            <a:off x="3784375" y="3791872"/>
            <a:ext cx="734700" cy="7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4577199" y="1246275"/>
            <a:ext cx="3853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4577199" y="2094695"/>
            <a:ext cx="3853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4577199" y="2943115"/>
            <a:ext cx="3853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5"/>
          </p:nvPr>
        </p:nvSpPr>
        <p:spPr>
          <a:xfrm>
            <a:off x="4577199" y="3791535"/>
            <a:ext cx="3853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152396" y="223425"/>
            <a:ext cx="8991612" cy="5145625"/>
            <a:chOff x="152396" y="223425"/>
            <a:chExt cx="8991612" cy="5145625"/>
          </a:xfrm>
        </p:grpSpPr>
        <p:pic>
          <p:nvPicPr>
            <p:cNvPr id="73" name="Google Shape;73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056835" y="4715424"/>
              <a:ext cx="3087173" cy="653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6566" y="223425"/>
              <a:ext cx="408425" cy="1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396" y="3935876"/>
              <a:ext cx="818050" cy="1146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954275" y="1316525"/>
            <a:ext cx="4476300" cy="7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3954475" y="2116075"/>
            <a:ext cx="4476300" cy="17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50225" y="1584425"/>
            <a:ext cx="2326900" cy="23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499" y="3027028"/>
            <a:ext cx="2120175" cy="21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01555" y="759363"/>
            <a:ext cx="2480700" cy="9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591663" y="2282513"/>
            <a:ext cx="2732101" cy="5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23"/>
          <p:cNvGrpSpPr/>
          <p:nvPr/>
        </p:nvGrpSpPr>
        <p:grpSpPr>
          <a:xfrm>
            <a:off x="-1184678" y="0"/>
            <a:ext cx="11391750" cy="5708650"/>
            <a:chOff x="-1184678" y="0"/>
            <a:chExt cx="11391750" cy="5708650"/>
          </a:xfrm>
        </p:grpSpPr>
        <p:pic>
          <p:nvPicPr>
            <p:cNvPr id="127" name="Google Shape;127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184678" y="3803950"/>
              <a:ext cx="1904675" cy="190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3276" y="1831550"/>
              <a:ext cx="247725" cy="143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23997" y="0"/>
              <a:ext cx="1783076" cy="178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57917" y="166637"/>
              <a:ext cx="1389888" cy="1667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7939750" y="2564162"/>
              <a:ext cx="2004699" cy="1022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1"/>
          </p:nvPr>
        </p:nvSpPr>
        <p:spPr>
          <a:xfrm>
            <a:off x="5194151" y="2828425"/>
            <a:ext cx="2640000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2"/>
          </p:nvPr>
        </p:nvSpPr>
        <p:spPr>
          <a:xfrm>
            <a:off x="1309849" y="2828425"/>
            <a:ext cx="2640000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3"/>
          </p:nvPr>
        </p:nvSpPr>
        <p:spPr>
          <a:xfrm>
            <a:off x="1309849" y="22695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4"/>
          </p:nvPr>
        </p:nvSpPr>
        <p:spPr>
          <a:xfrm>
            <a:off x="5194151" y="22695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4827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>
            <a:off x="713225" y="1513050"/>
            <a:ext cx="34827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9"/>
          <p:cNvSpPr txBox="1"/>
          <p:nvPr/>
        </p:nvSpPr>
        <p:spPr>
          <a:xfrm>
            <a:off x="713225" y="3535750"/>
            <a:ext cx="34827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1756" y="324187"/>
            <a:ext cx="1389889" cy="166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8" r:id="rId5"/>
    <p:sldLayoutId id="2147483659" r:id="rId6"/>
    <p:sldLayoutId id="2147483668" r:id="rId7"/>
    <p:sldLayoutId id="2147483669" r:id="rId8"/>
    <p:sldLayoutId id="2147483675" r:id="rId9"/>
    <p:sldLayoutId id="2147483676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25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ctrTitle"/>
          </p:nvPr>
        </p:nvSpPr>
        <p:spPr>
          <a:xfrm>
            <a:off x="1079688" y="786450"/>
            <a:ext cx="6984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Balking Pattern</a:t>
            </a:r>
            <a:endParaRPr dirty="0"/>
          </a:p>
        </p:txBody>
      </p:sp>
      <p:sp>
        <p:nvSpPr>
          <p:cNvPr id="236" name="Google Shape;236;p35"/>
          <p:cNvSpPr txBox="1">
            <a:spLocks noGrp="1"/>
          </p:cNvSpPr>
          <p:nvPr>
            <p:ph type="subTitle" idx="1"/>
          </p:nvPr>
        </p:nvSpPr>
        <p:spPr>
          <a:xfrm>
            <a:off x="1079712" y="2589603"/>
            <a:ext cx="6984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Zenith Kile</a:t>
            </a:r>
            <a:endParaRPr dirty="0"/>
          </a:p>
        </p:txBody>
      </p:sp>
      <p:grpSp>
        <p:nvGrpSpPr>
          <p:cNvPr id="237" name="Google Shape;237;p35"/>
          <p:cNvGrpSpPr/>
          <p:nvPr/>
        </p:nvGrpSpPr>
        <p:grpSpPr>
          <a:xfrm>
            <a:off x="-73125" y="3065400"/>
            <a:ext cx="9750526" cy="3038524"/>
            <a:chOff x="-73125" y="3065400"/>
            <a:chExt cx="9750526" cy="3038524"/>
          </a:xfrm>
        </p:grpSpPr>
        <p:pic>
          <p:nvPicPr>
            <p:cNvPr id="238" name="Google Shape;238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7550" y="3065400"/>
              <a:ext cx="1959851" cy="195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73125" y="3581300"/>
              <a:ext cx="9290250" cy="2522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4827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61" name="Google Shape;761;p69"/>
          <p:cNvSpPr txBox="1">
            <a:spLocks noGrp="1"/>
          </p:cNvSpPr>
          <p:nvPr>
            <p:ph type="subTitle" idx="1"/>
          </p:nvPr>
        </p:nvSpPr>
        <p:spPr>
          <a:xfrm>
            <a:off x="713225" y="2018809"/>
            <a:ext cx="4151700" cy="634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Do you have any questions?</a:t>
            </a:r>
            <a:endParaRPr sz="2400" dirty="0"/>
          </a:p>
        </p:txBody>
      </p:sp>
      <p:sp>
        <p:nvSpPr>
          <p:cNvPr id="762" name="Google Shape;762;p69"/>
          <p:cNvSpPr txBox="1"/>
          <p:nvPr/>
        </p:nvSpPr>
        <p:spPr>
          <a:xfrm>
            <a:off x="713225" y="434360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63" name="Google Shape;76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901" y="3212628"/>
            <a:ext cx="2782101" cy="1930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806" y="740637"/>
            <a:ext cx="1389889" cy="16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541" y="1436850"/>
            <a:ext cx="2070267" cy="206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0247" y="797825"/>
            <a:ext cx="2213754" cy="1822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8165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>
            <a:spLocks noGrp="1"/>
          </p:cNvSpPr>
          <p:nvPr>
            <p:ph type="title"/>
          </p:nvPr>
        </p:nvSpPr>
        <p:spPr>
          <a:xfrm>
            <a:off x="3784375" y="445025"/>
            <a:ext cx="46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55" name="Google Shape;255;p37"/>
          <p:cNvSpPr txBox="1">
            <a:spLocks noGrp="1"/>
          </p:cNvSpPr>
          <p:nvPr>
            <p:ph type="title" idx="6"/>
          </p:nvPr>
        </p:nvSpPr>
        <p:spPr>
          <a:xfrm>
            <a:off x="3784375" y="2943342"/>
            <a:ext cx="7347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subTitle" idx="14"/>
          </p:nvPr>
        </p:nvSpPr>
        <p:spPr>
          <a:xfrm>
            <a:off x="4577198" y="3033901"/>
            <a:ext cx="4067071" cy="5726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about the State Pattern?</a:t>
            </a:r>
          </a:p>
        </p:txBody>
      </p:sp>
      <p:sp>
        <p:nvSpPr>
          <p:cNvPr id="259" name="Google Shape;259;p37"/>
          <p:cNvSpPr txBox="1">
            <a:spLocks noGrp="1"/>
          </p:cNvSpPr>
          <p:nvPr>
            <p:ph type="title" idx="5"/>
          </p:nvPr>
        </p:nvSpPr>
        <p:spPr>
          <a:xfrm>
            <a:off x="3784375" y="1246280"/>
            <a:ext cx="7347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0" name="Google Shape;260;p37"/>
          <p:cNvSpPr txBox="1">
            <a:spLocks noGrp="1"/>
          </p:cNvSpPr>
          <p:nvPr>
            <p:ph type="title" idx="7"/>
          </p:nvPr>
        </p:nvSpPr>
        <p:spPr>
          <a:xfrm>
            <a:off x="3784375" y="2094811"/>
            <a:ext cx="7347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subTitle" idx="9"/>
          </p:nvPr>
        </p:nvSpPr>
        <p:spPr>
          <a:xfrm>
            <a:off x="4577199" y="1371679"/>
            <a:ext cx="3853500" cy="5473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Balking Pattern?</a:t>
            </a:r>
            <a:endParaRPr dirty="0"/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13"/>
          </p:nvPr>
        </p:nvSpPr>
        <p:spPr>
          <a:xfrm>
            <a:off x="4572000" y="2221265"/>
            <a:ext cx="4226559" cy="5726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Pros and Cons</a:t>
            </a:r>
          </a:p>
        </p:txBody>
      </p:sp>
      <p:sp>
        <p:nvSpPr>
          <p:cNvPr id="264" name="Google Shape;264;p37"/>
          <p:cNvSpPr txBox="1">
            <a:spLocks noGrp="1"/>
          </p:cNvSpPr>
          <p:nvPr>
            <p:ph type="title" idx="8"/>
          </p:nvPr>
        </p:nvSpPr>
        <p:spPr>
          <a:xfrm>
            <a:off x="3784375" y="3791872"/>
            <a:ext cx="7347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5" name="Google Shape;265;p37"/>
          <p:cNvSpPr txBox="1">
            <a:spLocks noGrp="1"/>
          </p:cNvSpPr>
          <p:nvPr>
            <p:ph type="subTitle" idx="15"/>
          </p:nvPr>
        </p:nvSpPr>
        <p:spPr>
          <a:xfrm>
            <a:off x="4577199" y="3908858"/>
            <a:ext cx="3853500" cy="5726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Original Code Example</a:t>
            </a:r>
            <a:endParaRPr dirty="0"/>
          </a:p>
        </p:txBody>
      </p:sp>
      <p:grpSp>
        <p:nvGrpSpPr>
          <p:cNvPr id="266" name="Google Shape;266;p37"/>
          <p:cNvGrpSpPr/>
          <p:nvPr/>
        </p:nvGrpSpPr>
        <p:grpSpPr>
          <a:xfrm>
            <a:off x="228598" y="139328"/>
            <a:ext cx="2993540" cy="4181164"/>
            <a:chOff x="228598" y="139328"/>
            <a:chExt cx="2993540" cy="4181164"/>
          </a:xfrm>
        </p:grpSpPr>
        <p:pic>
          <p:nvPicPr>
            <p:cNvPr id="267" name="Google Shape;26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598" y="139328"/>
              <a:ext cx="1959155" cy="195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5675" y="1477001"/>
              <a:ext cx="1853327" cy="179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37491" y="4151258"/>
              <a:ext cx="1384646" cy="169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24196" y="3698479"/>
              <a:ext cx="1387211" cy="1692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title"/>
          </p:nvPr>
        </p:nvSpPr>
        <p:spPr>
          <a:xfrm>
            <a:off x="1109749" y="1530275"/>
            <a:ext cx="3422400" cy="10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Balk:</a:t>
            </a:r>
            <a:endParaRPr dirty="0"/>
          </a:p>
        </p:txBody>
      </p:sp>
      <p:sp>
        <p:nvSpPr>
          <p:cNvPr id="276" name="Google Shape;276;p38"/>
          <p:cNvSpPr txBox="1">
            <a:spLocks noGrp="1"/>
          </p:cNvSpPr>
          <p:nvPr>
            <p:ph type="subTitle" idx="1"/>
          </p:nvPr>
        </p:nvSpPr>
        <p:spPr>
          <a:xfrm>
            <a:off x="1109750" y="2652101"/>
            <a:ext cx="3422400" cy="10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stop before continuing towards an obstacle</a:t>
            </a:r>
            <a:endParaRPr dirty="0"/>
          </a:p>
        </p:txBody>
      </p:sp>
      <p:grpSp>
        <p:nvGrpSpPr>
          <p:cNvPr id="277" name="Google Shape;277;p38"/>
          <p:cNvGrpSpPr/>
          <p:nvPr/>
        </p:nvGrpSpPr>
        <p:grpSpPr>
          <a:xfrm>
            <a:off x="4906025" y="-120925"/>
            <a:ext cx="3986004" cy="5014672"/>
            <a:chOff x="4906025" y="-120925"/>
            <a:chExt cx="3986004" cy="5014672"/>
          </a:xfrm>
        </p:grpSpPr>
        <p:pic>
          <p:nvPicPr>
            <p:cNvPr id="278" name="Google Shape;278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06025" y="-120925"/>
              <a:ext cx="2223550" cy="2223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87328" y="1530283"/>
              <a:ext cx="2004700" cy="524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88500" y="2889029"/>
              <a:ext cx="2004700" cy="2004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99477" y="4241350"/>
              <a:ext cx="1170400" cy="1677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2835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>
            <a:spLocks noGrp="1"/>
          </p:cNvSpPr>
          <p:nvPr>
            <p:ph type="title"/>
          </p:nvPr>
        </p:nvSpPr>
        <p:spPr>
          <a:xfrm>
            <a:off x="244549" y="727389"/>
            <a:ext cx="5337544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Balking Pattern?</a:t>
            </a:r>
            <a:endParaRPr dirty="0"/>
          </a:p>
        </p:txBody>
      </p:sp>
      <p:sp>
        <p:nvSpPr>
          <p:cNvPr id="305" name="Google Shape;305;p41"/>
          <p:cNvSpPr txBox="1">
            <a:spLocks noGrp="1"/>
          </p:cNvSpPr>
          <p:nvPr>
            <p:ph type="subTitle" idx="1"/>
          </p:nvPr>
        </p:nvSpPr>
        <p:spPr>
          <a:xfrm>
            <a:off x="244549" y="1405389"/>
            <a:ext cx="5039832" cy="34537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 software design pattern where an action can only execute if an object is in a particular state.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If the object’s state is not valid, the action will “balk” at the request. This can be done through:</a:t>
            </a:r>
          </a:p>
          <a:p>
            <a:pPr marL="285750" indent="-285750">
              <a:buSzPts val="1100"/>
            </a:pPr>
            <a:r>
              <a:rPr lang="en-US" dirty="0"/>
              <a:t>Throwing an exception</a:t>
            </a:r>
          </a:p>
          <a:p>
            <a:pPr marL="285750" indent="-285750">
              <a:buSzPts val="1100"/>
            </a:pPr>
            <a:r>
              <a:rPr lang="en-US" dirty="0"/>
              <a:t>Causing an error</a:t>
            </a:r>
          </a:p>
          <a:p>
            <a:pPr marL="285750" indent="-285750">
              <a:buSzPts val="1100"/>
            </a:pPr>
            <a:endParaRPr lang="en-US" dirty="0"/>
          </a:p>
          <a:p>
            <a:pPr marL="0" indent="0">
              <a:buSzPts val="1100"/>
              <a:buNone/>
            </a:pPr>
            <a:r>
              <a:rPr lang="en-US" dirty="0"/>
              <a:t>Following this, the action will attempt to repeat after a set amount of time.</a:t>
            </a:r>
          </a:p>
          <a:p>
            <a:pPr marL="285750" indent="-285750">
              <a:buSzPts val="1100"/>
            </a:pPr>
            <a:endParaRPr lang="en-US" dirty="0"/>
          </a:p>
          <a:p>
            <a:pPr marL="0" indent="0">
              <a:buSzPts val="1100"/>
              <a:buNone/>
            </a:pPr>
            <a:r>
              <a:rPr lang="en-US" dirty="0"/>
              <a:t>This pattern is commonly used in programs that use multithreading. </a:t>
            </a:r>
          </a:p>
        </p:txBody>
      </p:sp>
      <p:grpSp>
        <p:nvGrpSpPr>
          <p:cNvPr id="306" name="Google Shape;306;p41"/>
          <p:cNvGrpSpPr/>
          <p:nvPr/>
        </p:nvGrpSpPr>
        <p:grpSpPr>
          <a:xfrm>
            <a:off x="5421831" y="539503"/>
            <a:ext cx="3220621" cy="4319672"/>
            <a:chOff x="5421831" y="539503"/>
            <a:chExt cx="3220621" cy="4319672"/>
          </a:xfrm>
        </p:grpSpPr>
        <p:pic>
          <p:nvPicPr>
            <p:cNvPr id="307" name="Google Shape;307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21831" y="1066389"/>
              <a:ext cx="2401437" cy="2396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7025" y="2409300"/>
              <a:ext cx="2975426" cy="244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77475" y="539503"/>
              <a:ext cx="1053299" cy="678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>
            <a:spLocks noGrp="1"/>
          </p:cNvSpPr>
          <p:nvPr>
            <p:ph type="title"/>
          </p:nvPr>
        </p:nvSpPr>
        <p:spPr>
          <a:xfrm>
            <a:off x="1768500" y="720250"/>
            <a:ext cx="5607000" cy="16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Generic Code</a:t>
            </a:r>
            <a:endParaRPr dirty="0"/>
          </a:p>
        </p:txBody>
      </p:sp>
      <p:grpSp>
        <p:nvGrpSpPr>
          <p:cNvPr id="403" name="Google Shape;403;p46"/>
          <p:cNvGrpSpPr/>
          <p:nvPr/>
        </p:nvGrpSpPr>
        <p:grpSpPr>
          <a:xfrm>
            <a:off x="299562" y="2599301"/>
            <a:ext cx="8936590" cy="3444875"/>
            <a:chOff x="299562" y="2599301"/>
            <a:chExt cx="8936590" cy="3444875"/>
          </a:xfrm>
        </p:grpSpPr>
        <p:pic>
          <p:nvPicPr>
            <p:cNvPr id="404" name="Google Shape;404;p46"/>
            <p:cNvPicPr preferRelativeResize="0"/>
            <p:nvPr/>
          </p:nvPicPr>
          <p:blipFill rotWithShape="1">
            <a:blip r:embed="rId3">
              <a:alphaModFix/>
            </a:blip>
            <a:srcRect r="16597" b="46389"/>
            <a:stretch/>
          </p:blipFill>
          <p:spPr>
            <a:xfrm>
              <a:off x="1768550" y="3334850"/>
              <a:ext cx="7467602" cy="2709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2925" y="3183050"/>
              <a:ext cx="2413100" cy="241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-191475" y="3090337"/>
              <a:ext cx="2004699" cy="1022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A90F7B45-ED31-9B5A-7E2B-2E37FFAE4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009" y="2270077"/>
            <a:ext cx="6103981" cy="197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42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 and Cons of the Balking Pattern</a:t>
            </a:r>
            <a:endParaRPr dirty="0"/>
          </a:p>
        </p:txBody>
      </p:sp>
      <p:sp>
        <p:nvSpPr>
          <p:cNvPr id="315" name="Google Shape;315;p42"/>
          <p:cNvSpPr txBox="1">
            <a:spLocks noGrp="1"/>
          </p:cNvSpPr>
          <p:nvPr>
            <p:ph type="subTitle" idx="1"/>
          </p:nvPr>
        </p:nvSpPr>
        <p:spPr>
          <a:xfrm>
            <a:off x="4876703" y="2828425"/>
            <a:ext cx="3274827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Could stall indefinitely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Could increase synchronization overhead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Can delay critical 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Can be considered an “Anti-Pattern”</a:t>
            </a:r>
          </a:p>
        </p:txBody>
      </p:sp>
      <p:sp>
        <p:nvSpPr>
          <p:cNvPr id="316" name="Google Shape;316;p42"/>
          <p:cNvSpPr txBox="1">
            <a:spLocks noGrp="1"/>
          </p:cNvSpPr>
          <p:nvPr>
            <p:ph type="subTitle" idx="2"/>
          </p:nvPr>
        </p:nvSpPr>
        <p:spPr>
          <a:xfrm>
            <a:off x="1148404" y="2828425"/>
            <a:ext cx="2961021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Easy to understand pattern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Improves reliability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Efficient use of synchronization in concurrent programming.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Reduces errors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17" name="Google Shape;317;p42"/>
          <p:cNvSpPr txBox="1">
            <a:spLocks noGrp="1"/>
          </p:cNvSpPr>
          <p:nvPr>
            <p:ph type="subTitle" idx="3"/>
          </p:nvPr>
        </p:nvSpPr>
        <p:spPr>
          <a:xfrm>
            <a:off x="1309849" y="22695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</a:t>
            </a:r>
            <a:endParaRPr dirty="0"/>
          </a:p>
        </p:txBody>
      </p:sp>
      <p:sp>
        <p:nvSpPr>
          <p:cNvPr id="318" name="Google Shape;318;p42"/>
          <p:cNvSpPr txBox="1">
            <a:spLocks noGrp="1"/>
          </p:cNvSpPr>
          <p:nvPr>
            <p:ph type="subTitle" idx="4"/>
          </p:nvPr>
        </p:nvSpPr>
        <p:spPr>
          <a:xfrm>
            <a:off x="5194151" y="22695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</a:t>
            </a:r>
            <a:endParaRPr dirty="0"/>
          </a:p>
        </p:txBody>
      </p:sp>
      <p:grpSp>
        <p:nvGrpSpPr>
          <p:cNvPr id="8" name="Google Shape;8762;p82">
            <a:extLst>
              <a:ext uri="{FF2B5EF4-FFF2-40B4-BE49-F238E27FC236}">
                <a16:creationId xmlns:a16="http://schemas.microsoft.com/office/drawing/2014/main" id="{BF7B59CB-8746-0AA9-CDEE-E2E7A979B4C3}"/>
              </a:ext>
            </a:extLst>
          </p:cNvPr>
          <p:cNvGrpSpPr/>
          <p:nvPr/>
        </p:nvGrpSpPr>
        <p:grpSpPr>
          <a:xfrm>
            <a:off x="2401249" y="1673272"/>
            <a:ext cx="457200" cy="458281"/>
            <a:chOff x="1487200" y="4993750"/>
            <a:chExt cx="483125" cy="483125"/>
          </a:xfrm>
          <a:solidFill>
            <a:schemeClr val="tx2"/>
          </a:solidFill>
        </p:grpSpPr>
        <p:sp>
          <p:nvSpPr>
            <p:cNvPr id="9" name="Google Shape;8763;p82">
              <a:extLst>
                <a:ext uri="{FF2B5EF4-FFF2-40B4-BE49-F238E27FC236}">
                  <a16:creationId xmlns:a16="http://schemas.microsoft.com/office/drawing/2014/main" id="{AA2E5A84-E991-348F-B472-5CE059AB93F3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8764;p82">
              <a:extLst>
                <a:ext uri="{FF2B5EF4-FFF2-40B4-BE49-F238E27FC236}">
                  <a16:creationId xmlns:a16="http://schemas.microsoft.com/office/drawing/2014/main" id="{2DB36EE8-C0A7-4E1D-C74D-0C54DB6E4FDC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" name="Google Shape;8765;p82">
            <a:extLst>
              <a:ext uri="{FF2B5EF4-FFF2-40B4-BE49-F238E27FC236}">
                <a16:creationId xmlns:a16="http://schemas.microsoft.com/office/drawing/2014/main" id="{9CE786A1-0EEA-C807-CE6F-18414089E583}"/>
              </a:ext>
            </a:extLst>
          </p:cNvPr>
          <p:cNvGrpSpPr/>
          <p:nvPr/>
        </p:nvGrpSpPr>
        <p:grpSpPr>
          <a:xfrm>
            <a:off x="6285553" y="1673272"/>
            <a:ext cx="457200" cy="457200"/>
            <a:chOff x="2081650" y="4993750"/>
            <a:chExt cx="483125" cy="483125"/>
          </a:xfrm>
          <a:solidFill>
            <a:schemeClr val="tx2"/>
          </a:solidFill>
        </p:grpSpPr>
        <p:sp>
          <p:nvSpPr>
            <p:cNvPr id="12" name="Google Shape;8766;p82">
              <a:extLst>
                <a:ext uri="{FF2B5EF4-FFF2-40B4-BE49-F238E27FC236}">
                  <a16:creationId xmlns:a16="http://schemas.microsoft.com/office/drawing/2014/main" id="{39E3A891-6FE4-A73E-E934-2BF7D472C4AC}"/>
                </a:ext>
              </a:extLst>
            </p:cNvPr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8767;p82">
              <a:extLst>
                <a:ext uri="{FF2B5EF4-FFF2-40B4-BE49-F238E27FC236}">
                  <a16:creationId xmlns:a16="http://schemas.microsoft.com/office/drawing/2014/main" id="{C85A8245-8994-A6AF-3FBF-744937A27A6A}"/>
                </a:ext>
              </a:extLst>
            </p:cNvPr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357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>
            <a:spLocks noGrp="1"/>
          </p:cNvSpPr>
          <p:nvPr>
            <p:ph type="title"/>
          </p:nvPr>
        </p:nvSpPr>
        <p:spPr>
          <a:xfrm>
            <a:off x="244548" y="727389"/>
            <a:ext cx="5550195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about the State Pattern?</a:t>
            </a:r>
            <a:endParaRPr dirty="0"/>
          </a:p>
        </p:txBody>
      </p:sp>
      <p:sp>
        <p:nvSpPr>
          <p:cNvPr id="305" name="Google Shape;305;p41"/>
          <p:cNvSpPr txBox="1">
            <a:spLocks noGrp="1"/>
          </p:cNvSpPr>
          <p:nvPr>
            <p:ph type="subTitle" idx="1"/>
          </p:nvPr>
        </p:nvSpPr>
        <p:spPr>
          <a:xfrm>
            <a:off x="244549" y="1405389"/>
            <a:ext cx="5039832" cy="34537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State pattern can be used in conjunction with the balking pattern.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The balking pattern only helps with ensuring that a state is correct before executing an action. The creation of a state is not affected.</a:t>
            </a:r>
          </a:p>
        </p:txBody>
      </p:sp>
      <p:grpSp>
        <p:nvGrpSpPr>
          <p:cNvPr id="306" name="Google Shape;306;p41"/>
          <p:cNvGrpSpPr/>
          <p:nvPr/>
        </p:nvGrpSpPr>
        <p:grpSpPr>
          <a:xfrm>
            <a:off x="5421831" y="539503"/>
            <a:ext cx="3220621" cy="4319672"/>
            <a:chOff x="5421831" y="539503"/>
            <a:chExt cx="3220621" cy="4319672"/>
          </a:xfrm>
        </p:grpSpPr>
        <p:pic>
          <p:nvPicPr>
            <p:cNvPr id="307" name="Google Shape;307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21831" y="1066389"/>
              <a:ext cx="2401437" cy="2396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7025" y="2409300"/>
              <a:ext cx="2975426" cy="244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77475" y="539503"/>
              <a:ext cx="1053299" cy="6780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45459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>
            <a:spLocks noGrp="1"/>
          </p:cNvSpPr>
          <p:nvPr>
            <p:ph type="title"/>
          </p:nvPr>
        </p:nvSpPr>
        <p:spPr>
          <a:xfrm>
            <a:off x="1768500" y="720250"/>
            <a:ext cx="5607000" cy="16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Original Code</a:t>
            </a:r>
            <a:endParaRPr dirty="0"/>
          </a:p>
        </p:txBody>
      </p:sp>
      <p:grpSp>
        <p:nvGrpSpPr>
          <p:cNvPr id="403" name="Google Shape;403;p46"/>
          <p:cNvGrpSpPr/>
          <p:nvPr/>
        </p:nvGrpSpPr>
        <p:grpSpPr>
          <a:xfrm>
            <a:off x="299562" y="2599301"/>
            <a:ext cx="8936590" cy="3444875"/>
            <a:chOff x="299562" y="2599301"/>
            <a:chExt cx="8936590" cy="3444875"/>
          </a:xfrm>
        </p:grpSpPr>
        <p:pic>
          <p:nvPicPr>
            <p:cNvPr id="404" name="Google Shape;404;p46"/>
            <p:cNvPicPr preferRelativeResize="0"/>
            <p:nvPr/>
          </p:nvPicPr>
          <p:blipFill rotWithShape="1">
            <a:blip r:embed="rId3">
              <a:alphaModFix/>
            </a:blip>
            <a:srcRect r="16597" b="46389"/>
            <a:stretch/>
          </p:blipFill>
          <p:spPr>
            <a:xfrm>
              <a:off x="1768550" y="3334850"/>
              <a:ext cx="7467602" cy="2709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2925" y="3183050"/>
              <a:ext cx="2413100" cy="241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-191475" y="3090337"/>
              <a:ext cx="2004699" cy="1022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A90F7B45-ED31-9B5A-7E2B-2E37FFAE4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520009" y="2272593"/>
            <a:ext cx="6103981" cy="197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885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8"/>
          <p:cNvSpPr txBox="1">
            <a:spLocks noGrp="1"/>
          </p:cNvSpPr>
          <p:nvPr>
            <p:ph type="title"/>
          </p:nvPr>
        </p:nvSpPr>
        <p:spPr>
          <a:xfrm>
            <a:off x="3954275" y="1316525"/>
            <a:ext cx="4476300" cy="7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55" name="Google Shape;755;p68"/>
          <p:cNvSpPr txBox="1">
            <a:spLocks noGrp="1"/>
          </p:cNvSpPr>
          <p:nvPr>
            <p:ph type="subTitle" idx="1"/>
          </p:nvPr>
        </p:nvSpPr>
        <p:spPr>
          <a:xfrm>
            <a:off x="3954475" y="2116075"/>
            <a:ext cx="4476300" cy="2126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balking pattern is a great way to prevent errors when executing actions that have to do with the state of an object. Some consider it an anti-pattern because it can both: stall indefinitely and cause critical procedures to stall because a task is in front of it. Finally, it can be used alongside the state pattern without interfering with the other pattern’s purpose. 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fferential Geometry - Master of Science in Mathematics by Slidesgo">
  <a:themeElements>
    <a:clrScheme name="Simple Light">
      <a:dk1>
        <a:srgbClr val="FFFFFF"/>
      </a:dk1>
      <a:lt1>
        <a:srgbClr val="031B2D"/>
      </a:lt1>
      <a:dk2>
        <a:srgbClr val="2F2C78"/>
      </a:dk2>
      <a:lt2>
        <a:srgbClr val="7449DD"/>
      </a:lt2>
      <a:accent1>
        <a:srgbClr val="9E5FA6"/>
      </a:accent1>
      <a:accent2>
        <a:srgbClr val="F88D2F"/>
      </a:accent2>
      <a:accent3>
        <a:srgbClr val="F0A563"/>
      </a:accent3>
      <a:accent4>
        <a:srgbClr val="E1D2C5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</Words>
  <Application>Microsoft Office PowerPoint</Application>
  <PresentationFormat>On-screen Show (16:9)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Barlow</vt:lpstr>
      <vt:lpstr>DM Sans</vt:lpstr>
      <vt:lpstr>Nunito Light</vt:lpstr>
      <vt:lpstr>Anaheim</vt:lpstr>
      <vt:lpstr>Archivo Narrow</vt:lpstr>
      <vt:lpstr>Differential Geometry - Master of Science in Mathematics by Slidesgo</vt:lpstr>
      <vt:lpstr>The Balking Pattern</vt:lpstr>
      <vt:lpstr>Table of contents</vt:lpstr>
      <vt:lpstr>Balk:</vt:lpstr>
      <vt:lpstr>What is the Balking Pattern?</vt:lpstr>
      <vt:lpstr>Generic Code</vt:lpstr>
      <vt:lpstr>Pros and Cons of the Balking Pattern</vt:lpstr>
      <vt:lpstr>What about the State Pattern?</vt:lpstr>
      <vt:lpstr>Original Code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Balking Pattern</dc:title>
  <cp:lastModifiedBy>Margaret Kile</cp:lastModifiedBy>
  <cp:revision>1</cp:revision>
  <dcterms:modified xsi:type="dcterms:W3CDTF">2024-04-01T15:45:53Z</dcterms:modified>
</cp:coreProperties>
</file>